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hefanyspina/ProfessionalCertificatesIbmDataScience/blob/main/Applied%20Data%20Science%20Capstone/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thefanyspina/ProfessionalCertificatesIbmDataScience/blob/main/Applied%20Data%20Science%20Capstone/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thefanyspina/ProfessionalCertificatesIbmDataScience/blob/main/Applied%20Data%20Science%20Capstone/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736623" y="4769701"/>
            <a:ext cx="2514600" cy="646331"/>
          </a:xfrm>
          <a:prstGeom prst="rect">
            <a:avLst/>
          </a:prstGeom>
          <a:noFill/>
        </p:spPr>
        <p:txBody>
          <a:bodyPr wrap="square" lIns="91440" tIns="45720" rIns="91440" bIns="45720" rtlCol="0" anchor="t">
            <a:spAutoFit/>
          </a:bodyPr>
          <a:lstStyle/>
          <a:p>
            <a:pPr algn="ctr"/>
            <a:r>
              <a:rPr lang="en-US" dirty="0">
                <a:solidFill>
                  <a:schemeClr val="bg2"/>
                </a:solidFill>
                <a:latin typeface="Abadi"/>
                <a:ea typeface="SF Pro" pitchFamily="2" charset="0"/>
                <a:cs typeface="SF Pro" pitchFamily="2" charset="0"/>
              </a:rPr>
              <a:t>Sthefany Spina</a:t>
            </a:r>
          </a:p>
          <a:p>
            <a:pPr algn="ctr"/>
            <a:r>
              <a:rPr lang="en-US" dirty="0">
                <a:solidFill>
                  <a:schemeClr val="bg2"/>
                </a:solidFill>
                <a:latin typeface="Abadi" panose="020B0604020104020204" pitchFamily="34" charset="0"/>
                <a:ea typeface="SF Pro" pitchFamily="2" charset="0"/>
                <a:cs typeface="SF Pro" pitchFamily="2" charset="0"/>
              </a:rPr>
              <a:t>06/10/2024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2611" y="1450956"/>
            <a:ext cx="5466303" cy="5060375"/>
          </a:xfrm>
          <a:prstGeom prst="rect">
            <a:avLst/>
          </a:prstGeom>
        </p:spPr>
        <p:txBody>
          <a:bodyPr/>
          <a:lstStyle/>
          <a:p>
            <a:pPr algn="just"/>
            <a:r>
              <a:rPr lang="en-US" sz="2200" dirty="0">
                <a:solidFill>
                  <a:schemeClr val="accent3">
                    <a:lumMod val="25000"/>
                  </a:schemeClr>
                </a:solidFill>
                <a:latin typeface="Abadi" panose="020B0604020104020204" pitchFamily="34" charset="0"/>
              </a:rPr>
              <a:t>We performed exploratory data analysis and determined the training labels.</a:t>
            </a:r>
          </a:p>
          <a:p>
            <a:pPr algn="just"/>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pPr algn="just"/>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https://github.com/sthefanyspina/ProfessionalCertificatesIbmDataScience/blob/main/Applied%20Data%20Science%20Capstone/labs-jupyter-spacex-Data%20wrangling.ipynb</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dirty="0"/>
          </a:p>
          <a:p>
            <a:pPr algn="just"/>
            <a:endParaRPr lang="en-US" dirty="0"/>
          </a:p>
          <a:p>
            <a:pPr algn="just"/>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Data Wrangling</a:t>
            </a:r>
          </a:p>
        </p:txBody>
      </p:sp>
      <p:pic>
        <p:nvPicPr>
          <p:cNvPr id="2"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6268359" y="1987880"/>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9518"/>
            <a:ext cx="1059467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The link to the notebook is </a:t>
            </a:r>
            <a:r>
              <a:rPr lang="en-US" sz="1800" dirty="0">
                <a:solidFill>
                  <a:schemeClr val="accent3">
                    <a:lumMod val="25000"/>
                  </a:schemeClr>
                </a:solidFill>
                <a:latin typeface="Abadi"/>
                <a:hlinkClick r:id="rId3"/>
              </a:rPr>
              <a:t>https://github.com/sthefanyspina/ProfessionalCertificatesIbmDataScience/blob/main/Applied%20Data%20Science%20Capstone/EDA%20with%20Data%20Visualization.ipynb</a:t>
            </a:r>
            <a:endParaRPr lang="en-US" sz="18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Data Visualization</a:t>
            </a:r>
          </a:p>
        </p:txBody>
      </p:sp>
      <p:pic>
        <p:nvPicPr>
          <p:cNvPr id="2"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67348" y="3759362"/>
            <a:ext cx="4111632" cy="2349720"/>
          </a:xfrm>
          <a:prstGeom prst="rect">
            <a:avLst/>
          </a:prstGeom>
        </p:spPr>
      </p:pic>
      <p:pic>
        <p:nvPicPr>
          <p:cNvPr id="6" name="Picture 6">
            <a:extLst>
              <a:ext uri="{FF2B5EF4-FFF2-40B4-BE49-F238E27FC236}">
                <a16:creationId xmlns:a16="http://schemas.microsoft.com/office/drawing/2014/main" id="{A057CF71-3EE2-44BF-9595-C18CAEFC4E4D}"/>
              </a:ext>
            </a:extLst>
          </p:cNvPr>
          <p:cNvPicPr>
            <a:picLocks noChangeAspect="1"/>
          </p:cNvPicPr>
          <p:nvPr/>
        </p:nvPicPr>
        <p:blipFill>
          <a:blip r:embed="rId5"/>
          <a:stretch>
            <a:fillRect/>
          </a:stretch>
        </p:blipFill>
        <p:spPr>
          <a:xfrm>
            <a:off x="1226397" y="3783063"/>
            <a:ext cx="3958552" cy="218270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0652" y="1322421"/>
            <a:ext cx="10515601" cy="532958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a:rPr>
              <a:t>https://github.com/sthefanyspina/ProfessionalCertificatesIbmDataScience/blob/main/Applied%20Data%20Science%20Capstone/jupyter-labs-eda-sql-coursera_sqllite.ipynb</a:t>
            </a: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8506" y="1417173"/>
            <a:ext cx="1058627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4416"/>
            <a:ext cx="10604724" cy="435133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gn="just">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https://github.com/sthefanyspina/ProfessionalCertificatesIbmDataScience/blob/main/Applied%20Data%20Science%20Capstone/dash_app.py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6769"/>
            <a:ext cx="10614772" cy="46188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https://github.com/sthefanyspina/ProfessionalCertificatesIbmDataScience/blob/main/Applied%20Data%20Science%20Capstone/SpaceX_Machine%20Learning%20Prediction_Part_5.ipynb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15887"/>
            <a:ext cx="10420638" cy="8063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Flight Number vs. Launch Site</a:t>
            </a:r>
            <a:endParaRPr lang="en-US" dirty="0">
              <a:solidFill>
                <a:srgbClr val="0B49CB"/>
              </a:solidFill>
            </a:endParaRPr>
          </a:p>
        </p:txBody>
      </p:sp>
      <p:pic>
        <p:nvPicPr>
          <p:cNvPr id="2"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189529" y="2837690"/>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49177"/>
            <a:ext cx="3932238" cy="333625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Payload vs. Launch Site</a:t>
            </a:r>
          </a:p>
        </p:txBody>
      </p:sp>
      <p:pic>
        <p:nvPicPr>
          <p:cNvPr id="2"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4910713" y="2353258"/>
            <a:ext cx="6634843" cy="232361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661064"/>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755557"/>
            <a:ext cx="3711554" cy="1346886"/>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5174901" y="2078163"/>
            <a:ext cx="6110710" cy="319370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587435"/>
            <a:ext cx="10515600" cy="117586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Flight Number vs. Orbit Type</a:t>
            </a:r>
            <a:endParaRPr lang="en-US" dirty="0">
              <a:solidFill>
                <a:srgbClr val="0B49CB"/>
              </a:solidFill>
            </a:endParaRPr>
          </a:p>
        </p:txBody>
      </p:sp>
      <p:pic>
        <p:nvPicPr>
          <p:cNvPr id="2"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613653" y="3297066"/>
            <a:ext cx="8964693" cy="228365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84657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Payload vs. Orbit Type</a:t>
            </a:r>
            <a:endParaRPr lang="en-US" dirty="0">
              <a:solidFill>
                <a:srgbClr val="0B49CB"/>
              </a:solidFill>
            </a:endParaRPr>
          </a:p>
        </p:txBody>
      </p:sp>
      <p:pic>
        <p:nvPicPr>
          <p:cNvPr id="2"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486507" y="3417023"/>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749378"/>
            <a:ext cx="3932238" cy="1359243"/>
          </a:xfrm>
          <a:prstGeom prst="rect">
            <a:avLst/>
          </a:prstGeom>
        </p:spPr>
        <p:txBody>
          <a:bodyPr>
            <a:normAutofit/>
          </a:bodyPr>
          <a:lstStyle/>
          <a:p>
            <a:pPr algn="just">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Launch Success Yearly Trend</a:t>
            </a:r>
          </a:p>
        </p:txBody>
      </p:sp>
      <p:pic>
        <p:nvPicPr>
          <p:cNvPr id="2" name="Picture 14">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5438329" y="1755354"/>
            <a:ext cx="5983660" cy="341954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627312"/>
            <a:ext cx="3701506" cy="1603375"/>
          </a:xfrm>
          <a:prstGeom prst="rect">
            <a:avLst/>
          </a:prstGeom>
        </p:spPr>
        <p:txBody>
          <a:bodyPr>
            <a:normAutofit/>
          </a:bodyPr>
          <a:lstStyle/>
          <a:p>
            <a:pPr algn="just">
              <a:lnSpc>
                <a:spcPct val="100000"/>
              </a:lnSpc>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5168778" y="182562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7568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1081813" y="285042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0963"/>
            <a:ext cx="10515600" cy="8410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Total Payload Mass</a:t>
            </a:r>
          </a:p>
        </p:txBody>
      </p:sp>
      <p:pic>
        <p:nvPicPr>
          <p:cNvPr id="2"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2320176" y="2922570"/>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04561"/>
            <a:ext cx="10515601" cy="766850"/>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Average Payload Mass by F9 v1.1</a:t>
            </a:r>
          </a:p>
        </p:txBody>
      </p:sp>
      <p:pic>
        <p:nvPicPr>
          <p:cNvPr id="2" name="Picture 5">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2408895" y="2744125"/>
            <a:ext cx="7374209" cy="296333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8614" y="1544271"/>
            <a:ext cx="10614772" cy="857285"/>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First Successful Ground Landing Date</a:t>
            </a:r>
          </a:p>
        </p:txBody>
      </p:sp>
      <p:pic>
        <p:nvPicPr>
          <p:cNvPr id="2" name="Picture 5">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2446455" y="2605035"/>
            <a:ext cx="7299090" cy="291151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84989"/>
            <a:ext cx="4284311" cy="3088019"/>
          </a:xfrm>
          <a:prstGeom prst="rect">
            <a:avLst/>
          </a:prstGeom>
        </p:spPr>
        <p:txBody>
          <a:bodyPr lIns="91440" tIns="45720" rIns="91440" bIns="45720" anchor="t">
            <a:normAutofit/>
          </a:bodyPr>
          <a:lstStyle/>
          <a:p>
            <a:pPr algn="just">
              <a:lnSpc>
                <a:spcPct val="100000"/>
              </a:lnSpc>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Successful Drone Ship Landing with Payload between 4000 and 6000</a:t>
            </a:r>
          </a:p>
        </p:txBody>
      </p:sp>
      <p:pic>
        <p:nvPicPr>
          <p:cNvPr id="2" name="Picture 2">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6096000" y="1678731"/>
            <a:ext cx="5109481" cy="350053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7108"/>
            <a:ext cx="6788376" cy="5164852"/>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Machine Learning Prediction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5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25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2500" dirty="0">
                <a:solidFill>
                  <a:schemeClr val="accent3">
                    <a:lumMod val="25000"/>
                  </a:schemeClr>
                </a:solidFill>
                <a:latin typeface="Abadi" panose="020B0604020104020204" pitchFamily="34" charset="0"/>
              </a:rPr>
              <a:t>Predictive Analytics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844608"/>
            <a:ext cx="4826922" cy="1168784"/>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6595069" y="1477402"/>
            <a:ext cx="4303786" cy="390319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62727"/>
            <a:ext cx="4033102" cy="2344441"/>
          </a:xfrm>
          <a:prstGeom prst="rect">
            <a:avLst/>
          </a:prstGeom>
        </p:spPr>
        <p:txBody>
          <a:bodyPr>
            <a:normAutofit/>
          </a:bodyPr>
          <a:lstStyle/>
          <a:p>
            <a:pPr algn="just">
              <a:lnSpc>
                <a:spcPct val="100000"/>
              </a:lnSpc>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6356314" y="1791699"/>
            <a:ext cx="4716915" cy="379711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1786"/>
            <a:ext cx="10515601" cy="111817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2015 Launch Records</a:t>
            </a:r>
          </a:p>
        </p:txBody>
      </p:sp>
      <p:pic>
        <p:nvPicPr>
          <p:cNvPr id="2"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365340" y="3072130"/>
            <a:ext cx="7461320" cy="26605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6485"/>
            <a:ext cx="4656100" cy="4509087"/>
          </a:xfrm>
          <a:prstGeom prst="rect">
            <a:avLst/>
          </a:prstGeom>
        </p:spPr>
        <p:txBody>
          <a:bodyPr lIns="91440" tIns="45720" rIns="91440" bIns="45720" anchor="t"/>
          <a:lstStyle/>
          <a:p>
            <a:pPr algn="just">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lgn="just">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5857532" y="1718666"/>
            <a:ext cx="5447519" cy="38208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470AB9A3-B553-4971-BB03-177421E4971B}"/>
              </a:ext>
            </a:extLst>
          </p:cNvPr>
          <p:cNvPicPr>
            <a:picLocks noGrp="1" noChangeAspect="1"/>
          </p:cNvPicPr>
          <p:nvPr/>
        </p:nvPicPr>
        <p:blipFill>
          <a:blip r:embed="rId3"/>
          <a:stretch>
            <a:fillRect/>
          </a:stretch>
        </p:blipFill>
        <p:spPr>
          <a:xfrm>
            <a:off x="1453033" y="1760567"/>
            <a:ext cx="9285934" cy="41654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545859BE-C488-4415-B455-A8E223C13405}"/>
              </a:ext>
            </a:extLst>
          </p:cNvPr>
          <p:cNvPicPr>
            <a:picLocks noGrp="1" noChangeAspect="1"/>
          </p:cNvPicPr>
          <p:nvPr/>
        </p:nvPicPr>
        <p:blipFill>
          <a:blip r:embed="rId3"/>
          <a:stretch>
            <a:fillRect/>
          </a:stretch>
        </p:blipFill>
        <p:spPr>
          <a:xfrm>
            <a:off x="1614706" y="1745693"/>
            <a:ext cx="8962588" cy="400173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6E1784D2-4EB3-4F23-A05A-978BAA2AC218}"/>
              </a:ext>
            </a:extLst>
          </p:cNvPr>
          <p:cNvPicPr>
            <a:picLocks noGrp="1" noChangeAspect="1"/>
          </p:cNvPicPr>
          <p:nvPr/>
        </p:nvPicPr>
        <p:blipFill>
          <a:blip r:embed="rId3"/>
          <a:stretch>
            <a:fillRect/>
          </a:stretch>
        </p:blipFill>
        <p:spPr>
          <a:xfrm>
            <a:off x="2055220" y="1581389"/>
            <a:ext cx="8081559" cy="405573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6073DE17-0FF5-4595-A4F2-B52421CEC018}"/>
              </a:ext>
            </a:extLst>
          </p:cNvPr>
          <p:cNvPicPr>
            <a:picLocks noGrp="1" noChangeAspect="1"/>
          </p:cNvPicPr>
          <p:nvPr/>
        </p:nvPicPr>
        <p:blipFill>
          <a:blip r:embed="rId3"/>
          <a:stretch>
            <a:fillRect/>
          </a:stretch>
        </p:blipFill>
        <p:spPr>
          <a:xfrm>
            <a:off x="1293137" y="1544727"/>
            <a:ext cx="9605726" cy="428889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26866"/>
            <a:ext cx="10530114" cy="48031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2200608"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tretch>
            <a:fillRect/>
          </a:stretch>
        </p:blipFill>
        <p:spPr>
          <a:xfrm>
            <a:off x="838200" y="17341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42899"/>
            <a:ext cx="10515600" cy="3811588"/>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Classification Accuracy</a:t>
            </a:r>
            <a:endParaRPr lang="en-US" dirty="0">
              <a:solidFill>
                <a:srgbClr val="0B49CB"/>
              </a:solidFill>
            </a:endParaRPr>
          </a:p>
        </p:txBody>
      </p:sp>
      <p:pic>
        <p:nvPicPr>
          <p:cNvPr id="2" name="Picture 2">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1314574" y="2370154"/>
            <a:ext cx="9562851" cy="284494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18802" y="2347546"/>
            <a:ext cx="5419774" cy="216290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7026649"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6914"/>
            <a:ext cx="10515600" cy="4740049"/>
          </a:xfrm>
          <a:prstGeom prst="rect">
            <a:avLst/>
          </a:prstGeom>
        </p:spPr>
        <p:txBody>
          <a:bodyPr/>
          <a:lstStyle/>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https://github.com/sthefanyspina/ProfessionalCertificatesIbmDataScience/blob/main/Applied%20Data%20Science%20Capstone/jupyter-labs-spacex-data-collection-api.ipynb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Data Collection – SpaceX API</a:t>
            </a:r>
          </a:p>
        </p:txBody>
      </p:sp>
      <p:pic>
        <p:nvPicPr>
          <p:cNvPr id="7"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391025" y="1698170"/>
            <a:ext cx="4647493" cy="432797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47446"/>
            <a:ext cx="4655614" cy="5023675"/>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gn="just">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https://github.com/sthefanyspina/ProfessionalCertificatesIbmDataScience/blob/main/Applied%20Data%20Science%20Capstone/jupyter-labs-webscraping.ipynb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Data Collection - Scraping</a:t>
            </a:r>
            <a:endParaRPr lang="en-US" dirty="0">
              <a:solidFill>
                <a:srgbClr val="0B49CB"/>
              </a:solidFill>
            </a:endParaRPr>
          </a:p>
        </p:txBody>
      </p:sp>
      <p:pic>
        <p:nvPicPr>
          <p:cNvPr id="5"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6613975" y="1547446"/>
            <a:ext cx="4338728" cy="445356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229</TotalTime>
  <Words>1939</Words>
  <Application>Microsoft Office PowerPoint</Application>
  <PresentationFormat>Widescreen</PresentationFormat>
  <Paragraphs>201</Paragraphs>
  <Slides>46</Slides>
  <Notes>3</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46</vt:i4>
      </vt:variant>
    </vt:vector>
  </HeadingPairs>
  <TitlesOfParts>
    <vt:vector size="51" baseType="lpstr">
      <vt:lpstr>Abadi</vt:lpstr>
      <vt:lpstr>Arial</vt:lpstr>
      <vt:lpstr>Calibri</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Sthefany de Barros Spina</cp:lastModifiedBy>
  <cp:revision>199</cp:revision>
  <dcterms:created xsi:type="dcterms:W3CDTF">2021-04-29T18:58:34Z</dcterms:created>
  <dcterms:modified xsi:type="dcterms:W3CDTF">2024-06-10T16:06:32Z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